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67"/>
  </p:notesMasterIdLst>
  <p:handoutMasterIdLst>
    <p:handoutMasterId r:id="rId68"/>
  </p:handoutMasterIdLst>
  <p:sldIdLst>
    <p:sldId id="258" r:id="rId5"/>
    <p:sldId id="274" r:id="rId6"/>
    <p:sldId id="299" r:id="rId7"/>
    <p:sldId id="270" r:id="rId8"/>
    <p:sldId id="268" r:id="rId9"/>
    <p:sldId id="288" r:id="rId10"/>
    <p:sldId id="300" r:id="rId11"/>
    <p:sldId id="277" r:id="rId12"/>
    <p:sldId id="301" r:id="rId13"/>
    <p:sldId id="306" r:id="rId14"/>
    <p:sldId id="307" r:id="rId15"/>
    <p:sldId id="308" r:id="rId16"/>
    <p:sldId id="349" r:id="rId17"/>
    <p:sldId id="310" r:id="rId18"/>
    <p:sldId id="350" r:id="rId19"/>
    <p:sldId id="351" r:id="rId20"/>
    <p:sldId id="312" r:id="rId21"/>
    <p:sldId id="305" r:id="rId22"/>
    <p:sldId id="278" r:id="rId23"/>
    <p:sldId id="302" r:id="rId24"/>
    <p:sldId id="334" r:id="rId25"/>
    <p:sldId id="335" r:id="rId26"/>
    <p:sldId id="336" r:id="rId27"/>
    <p:sldId id="342" r:id="rId28"/>
    <p:sldId id="337" r:id="rId29"/>
    <p:sldId id="338" r:id="rId30"/>
    <p:sldId id="343" r:id="rId31"/>
    <p:sldId id="339" r:id="rId32"/>
    <p:sldId id="340" r:id="rId33"/>
    <p:sldId id="341" r:id="rId34"/>
    <p:sldId id="344" r:id="rId35"/>
    <p:sldId id="348" r:id="rId36"/>
    <p:sldId id="279" r:id="rId37"/>
    <p:sldId id="303" r:id="rId38"/>
    <p:sldId id="316" r:id="rId39"/>
    <p:sldId id="345" r:id="rId40"/>
    <p:sldId id="315" r:id="rId41"/>
    <p:sldId id="317" r:id="rId42"/>
    <p:sldId id="314" r:id="rId43"/>
    <p:sldId id="313" r:id="rId44"/>
    <p:sldId id="346" r:id="rId45"/>
    <p:sldId id="318" r:id="rId46"/>
    <p:sldId id="319" r:id="rId47"/>
    <p:sldId id="347" r:id="rId48"/>
    <p:sldId id="320" r:id="rId49"/>
    <p:sldId id="280" r:id="rId50"/>
    <p:sldId id="304" r:id="rId51"/>
    <p:sldId id="321" r:id="rId52"/>
    <p:sldId id="322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23" r:id="rId64"/>
    <p:sldId id="281" r:id="rId65"/>
    <p:sldId id="27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065" autoAdjust="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51B4DD-15C8-4661-884B-618628EC12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8A688-EE94-44BF-A9B6-FD51CF6D64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0357-9784-4A90-96B4-0B331B4230F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B2C68-562A-4D2A-9890-4436EDCEC7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1883F-BA65-4049-B6C2-7C1A5A6D08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50802-3B37-42FB-BECC-88074371FE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79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3/17/2022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3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6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04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7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06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81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24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44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6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00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9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72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88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83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19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2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17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84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74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4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0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82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80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66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76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98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51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000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160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343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82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55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747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18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84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920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576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079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232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314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5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454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265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91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954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491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951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338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950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633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9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143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307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797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62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3590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3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9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8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9A99553-4E2B-4DEA-808F-AEDFD7FA8B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5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4652ADB-6B4E-4A6E-9DA0-B25E4A928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19AB8-2D8F-4EE5-B4E4-7A48430A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998" y="3309109"/>
            <a:ext cx="5163222" cy="673365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8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6C42-DD4B-4BFA-BE15-4D20CFD5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44" y="3275218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007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C1FCC9-566F-4695-AB58-862E37746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521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06DBD-D7E1-4734-A193-C7FE296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A55F92-8D1F-471E-B6CF-7050A4626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7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D2924E-C40D-4E21-886B-17D2CCF7C1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18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C26079-CF16-40EF-BB74-DD5CA270F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19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97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BE2587-FABF-40AD-9853-600310551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4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FE069-E5F2-4246-AFB8-6F8DEB9BE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820E0-1902-404F-8128-242B95A2E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DA3B7E-F506-4EF9-9FF2-AF903DDDE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C66D74-FE93-4B9B-87EC-D656CBD57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F34FD-0B6A-4CE2-8013-13C0E6CCEF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A6D02-D902-4B4A-B727-07D0E5BBC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7800" y="1847056"/>
            <a:ext cx="9296400" cy="3163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8A0CA9-5E4C-420E-AEC5-B2D4377F6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539" y="6384335"/>
            <a:ext cx="327909" cy="3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5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City of La Joya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76" r:id="rId9"/>
    <p:sldLayoutId id="2147483675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1" r:id="rId17"/>
    <p:sldLayoutId id="2147483672" r:id="rId18"/>
    <p:sldLayoutId id="2147483674" r:id="rId19"/>
    <p:sldLayoutId id="2147483673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freepngimg.com/png/57172-government-free-download-png-h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flickr.com/photos/68751915@n05/675787504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flickr.com/photos/68751915@n05/675787504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arc-team-open-research.blogspot.com/2012/07/digitization-and-fruition-of-fossil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xfuel.com/en/search?q=law&amp;page=2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ameyourassets.com/tag/professional-ethics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ameyourassets.com/tag/professional-ethic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Ethics Training</a:t>
            </a:r>
            <a:br>
              <a:rPr lang="en-US" cap="none" dirty="0"/>
            </a:br>
            <a:r>
              <a:rPr lang="en-US" cap="none" dirty="0"/>
              <a:t>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none" dirty="0"/>
              <a:t>A Course for Elected &amp; Appointed Officials, Board Members, Employees and Volunteers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C6A853D-6AB7-407C-9954-08B5EAE11B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476" r="3476"/>
          <a:stretch>
            <a:fillRect/>
          </a:stretch>
        </p:blipFill>
        <p:spPr>
          <a:xfrm>
            <a:off x="710812" y="728545"/>
            <a:ext cx="5305661" cy="5305661"/>
          </a:xfr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A. Anti-Bribery Statement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F289F3-D036-4F7F-B306-379D87032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523211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Texas Constitution, Article XVI, Section 1 as per</a:t>
            </a:r>
          </a:p>
          <a:p>
            <a:pPr marL="0" indent="0">
              <a:buNone/>
            </a:pPr>
            <a:r>
              <a:rPr lang="en-US" dirty="0"/>
              <a:t>La Joya Home Rule Charter, Section 9.03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8EA69D-E59D-4D68-B5C3-932E26DDAE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0" r="19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05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5368710" cy="1325563"/>
          </a:xfrm>
        </p:spPr>
        <p:txBody>
          <a:bodyPr/>
          <a:lstStyle/>
          <a:p>
            <a:r>
              <a:rPr lang="en-US" cap="none" dirty="0"/>
              <a:t>B. Bribery &amp; Corrupt Influence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F289F3-D036-4F7F-B306-379D87032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Penal Code, Chapter 36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8EA69D-E59D-4D68-B5C3-932E26DDAE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0" r="19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149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C. Abuse of Office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F289F3-D036-4F7F-B306-379D87032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Penal Code, Chapter 39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8EA69D-E59D-4D68-B5C3-932E26DDAE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0" r="19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02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D. Nepotism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146C48-8BA0-4419-B4E8-925F0AEFA0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</p:spPr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ACA385F6-B691-4EC9-B2B9-96B72C82B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7547" y="0"/>
            <a:ext cx="5298000" cy="6840141"/>
          </a:xfr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4C5394E-4DA9-4266-8120-28DBD03C583A}"/>
              </a:ext>
            </a:extLst>
          </p:cNvPr>
          <p:cNvSpPr txBox="1">
            <a:spLocks/>
          </p:cNvSpPr>
          <p:nvPr/>
        </p:nvSpPr>
        <p:spPr>
          <a:xfrm>
            <a:off x="538960" y="1825625"/>
            <a:ext cx="5298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Government Code</a:t>
            </a:r>
          </a:p>
          <a:p>
            <a:pPr marL="914400" indent="-914400">
              <a:buFont typeface="Arial" panose="020B0604020202020204" pitchFamily="34" charset="0"/>
              <a:buNone/>
            </a:pPr>
            <a:r>
              <a:rPr lang="en-US" sz="1800" dirty="0"/>
              <a:t>Prohibitions</a:t>
            </a:r>
          </a:p>
          <a:p>
            <a:pPr marL="914400" indent="-914400">
              <a:buFont typeface="Arial" panose="020B0604020202020204" pitchFamily="34" charset="0"/>
              <a:buNone/>
            </a:pPr>
            <a:r>
              <a:rPr lang="en-US" sz="1800" dirty="0"/>
              <a:t>573.041:	Appoint, Confirm, Vote … Directly/Indirectly Compensated</a:t>
            </a:r>
          </a:p>
          <a:p>
            <a:pPr marL="914400" indent="-914400">
              <a:buNone/>
            </a:pPr>
            <a:r>
              <a:rPr lang="en-US" sz="1800" dirty="0"/>
              <a:t>573.042:	Candidate Appointment, Employment, Change in Status, Compensation, Dismissal</a:t>
            </a:r>
          </a:p>
          <a:p>
            <a:pPr marL="914400" indent="-914400">
              <a:buNone/>
            </a:pPr>
            <a:r>
              <a:rPr lang="en-US" sz="1800" dirty="0"/>
              <a:t>573.044:	Trading appointments</a:t>
            </a:r>
          </a:p>
          <a:p>
            <a:pPr marL="914400" indent="-914400">
              <a:buNone/>
            </a:pPr>
            <a:r>
              <a:rPr lang="en-US" sz="1800" dirty="0"/>
              <a:t>573.062:	Exception, Continuous Employment</a:t>
            </a:r>
          </a:p>
          <a:p>
            <a:pPr marL="914400" indent="-914400">
              <a:buNone/>
            </a:pPr>
            <a:r>
              <a:rPr lang="en-US" sz="1800" dirty="0"/>
              <a:t>Penalties</a:t>
            </a:r>
          </a:p>
          <a:p>
            <a:pPr marL="914400" indent="-914400">
              <a:buNone/>
            </a:pPr>
            <a:r>
              <a:rPr lang="en-US" sz="1800" dirty="0"/>
              <a:t>573.081:	Removal</a:t>
            </a:r>
          </a:p>
          <a:p>
            <a:pPr marL="914400" indent="-914400">
              <a:buNone/>
            </a:pPr>
            <a:r>
              <a:rPr lang="en-US" sz="1800" dirty="0"/>
              <a:t>573.083:	Withholding Payment</a:t>
            </a:r>
          </a:p>
          <a:p>
            <a:pPr marL="914400" indent="-914400">
              <a:buNone/>
            </a:pPr>
            <a:r>
              <a:rPr lang="en-US" sz="1800" dirty="0"/>
              <a:t>573.084:	Criminal Penalty (Misdemeanor)</a:t>
            </a:r>
          </a:p>
        </p:txBody>
      </p:sp>
    </p:spTree>
    <p:extLst>
      <p:ext uri="{BB962C8B-B14F-4D97-AF65-F5344CB8AC3E}">
        <p14:creationId xmlns:p14="http://schemas.microsoft.com/office/powerpoint/2010/main" val="29165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E. Conflicts of Interest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F289F3-D036-4F7F-B306-379D87032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555704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Local Government Code</a:t>
            </a:r>
          </a:p>
          <a:p>
            <a:pPr marL="0" indent="0">
              <a:buNone/>
            </a:pPr>
            <a:r>
              <a:rPr lang="en-US" dirty="0"/>
              <a:t>171.001: Definitions</a:t>
            </a:r>
          </a:p>
          <a:p>
            <a:pPr marL="0" indent="0">
              <a:buNone/>
            </a:pPr>
            <a:r>
              <a:rPr lang="en-US" dirty="0"/>
              <a:t>171.002: Substantial Interest in Business</a:t>
            </a:r>
          </a:p>
          <a:p>
            <a:r>
              <a:rPr lang="en-US" dirty="0"/>
              <a:t>Owns &gt;10% voting stock</a:t>
            </a:r>
          </a:p>
          <a:p>
            <a:r>
              <a:rPr lang="en-US" dirty="0"/>
              <a:t>Owns &gt;10% or &gt;$15K fair market value</a:t>
            </a:r>
          </a:p>
          <a:p>
            <a:r>
              <a:rPr lang="en-US" dirty="0"/>
              <a:t>&gt;10% gross income</a:t>
            </a:r>
          </a:p>
          <a:p>
            <a:pPr marL="0" indent="0">
              <a:buNone/>
            </a:pPr>
            <a:r>
              <a:rPr lang="en-US" dirty="0"/>
              <a:t>171.003: Prohibition; Penalty</a:t>
            </a:r>
          </a:p>
          <a:p>
            <a:pPr marL="0" indent="0">
              <a:buNone/>
            </a:pPr>
            <a:r>
              <a:rPr lang="en-US" dirty="0"/>
              <a:t>171.004: Affidavit &amp; Abstention from Voting</a:t>
            </a:r>
          </a:p>
          <a:p>
            <a:pPr marL="0" indent="0">
              <a:buNone/>
            </a:pPr>
            <a:r>
              <a:rPr lang="en-US" dirty="0"/>
              <a:t>171.005: Voting on Budget</a:t>
            </a:r>
          </a:p>
          <a:p>
            <a:pPr marL="0" indent="0">
              <a:buNone/>
            </a:pPr>
            <a:r>
              <a:rPr lang="en-US" dirty="0"/>
              <a:t>171.006: Effect of Violation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8EA69D-E59D-4D68-B5C3-932E26DDAE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0" r="19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875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E. Conflicts of Interest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7F518E-DE17-4B10-97D1-728CBCA492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8618CE-5E2F-493E-82B4-4CB187586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856659" y="-581726"/>
            <a:ext cx="5798043" cy="9105770"/>
          </a:xfrm>
        </p:spPr>
      </p:pic>
    </p:spTree>
    <p:extLst>
      <p:ext uri="{BB962C8B-B14F-4D97-AF65-F5344CB8AC3E}">
        <p14:creationId xmlns:p14="http://schemas.microsoft.com/office/powerpoint/2010/main" val="358589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E. Conflicts of Interest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F289F3-D036-4F7F-B306-379D87032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555704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Local Government Code</a:t>
            </a:r>
          </a:p>
          <a:p>
            <a:pPr marL="0" indent="0">
              <a:buNone/>
            </a:pPr>
            <a:r>
              <a:rPr lang="en-US" dirty="0"/>
              <a:t>176.003: Disclosure Statement</a:t>
            </a:r>
          </a:p>
          <a:p>
            <a:pPr marL="0" indent="0">
              <a:buNone/>
            </a:pPr>
            <a:r>
              <a:rPr lang="en-US" dirty="0"/>
              <a:t>176.006: Disclosure Questionnaire</a:t>
            </a:r>
          </a:p>
          <a:p>
            <a:pPr marL="0" indent="0">
              <a:buNone/>
            </a:pPr>
            <a:r>
              <a:rPr lang="en-US" dirty="0"/>
              <a:t>176.0065: Maintenance of Records</a:t>
            </a:r>
          </a:p>
          <a:p>
            <a:pPr marL="0" indent="0">
              <a:buNone/>
            </a:pPr>
            <a:r>
              <a:rPr lang="en-US" dirty="0"/>
              <a:t>176.009: Posting on Internet</a:t>
            </a:r>
          </a:p>
          <a:p>
            <a:pPr marL="0" indent="0">
              <a:buNone/>
            </a:pPr>
            <a:r>
              <a:rPr lang="en-US" dirty="0"/>
              <a:t>176.013: Enforcement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8EA69D-E59D-4D68-B5C3-932E26DDAE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0" r="19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90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G. Texas Whistleblower Act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B64FD2-0D9A-4EF5-8DF1-68A2583068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883422B-A137-412A-A71C-23F06E468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-5400000">
            <a:off x="4989501" y="837502"/>
            <a:ext cx="6707407" cy="5182995"/>
          </a:xfr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31B2C2-FF42-40DA-8B15-0C56C51DA124}"/>
              </a:ext>
            </a:extLst>
          </p:cNvPr>
          <p:cNvSpPr txBox="1">
            <a:spLocks/>
          </p:cNvSpPr>
          <p:nvPr/>
        </p:nvSpPr>
        <p:spPr>
          <a:xfrm>
            <a:off x="538960" y="1825625"/>
            <a:ext cx="521274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Government Code</a:t>
            </a:r>
          </a:p>
          <a:p>
            <a:pPr marL="0" indent="0">
              <a:buNone/>
            </a:pPr>
            <a:r>
              <a:rPr lang="en-US" dirty="0"/>
              <a:t>554.002: Retaliation Prohibited</a:t>
            </a:r>
          </a:p>
          <a:p>
            <a:r>
              <a:rPr lang="en-US" dirty="0"/>
              <a:t>No suspension or termination by City</a:t>
            </a:r>
          </a:p>
          <a:p>
            <a:r>
              <a:rPr lang="en-US" dirty="0"/>
              <a:t>For reporting City or employee</a:t>
            </a:r>
          </a:p>
          <a:p>
            <a:r>
              <a:rPr lang="en-US" dirty="0"/>
              <a:t>Person must report to law enforcement</a:t>
            </a:r>
          </a:p>
          <a:p>
            <a:pPr marL="0" indent="0">
              <a:buNone/>
            </a:pPr>
            <a:r>
              <a:rPr lang="en-US" dirty="0"/>
              <a:t>554.003: Relief to Employee</a:t>
            </a:r>
          </a:p>
          <a:p>
            <a:r>
              <a:rPr lang="en-US" dirty="0"/>
              <a:t>Sue for injunctive relief, actual &amp; compensatory damages, wages, benefits</a:t>
            </a:r>
          </a:p>
          <a:p>
            <a:pPr marL="0" indent="0">
              <a:buNone/>
            </a:pPr>
            <a:r>
              <a:rPr lang="en-US" dirty="0"/>
              <a:t>554.008: Supervisor liable for $15K, paid by Supervisor, not City</a:t>
            </a:r>
          </a:p>
        </p:txBody>
      </p:sp>
    </p:spTree>
    <p:extLst>
      <p:ext uri="{BB962C8B-B14F-4D97-AF65-F5344CB8AC3E}">
        <p14:creationId xmlns:p14="http://schemas.microsoft.com/office/powerpoint/2010/main" val="19827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Summary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F289F3-D036-4F7F-B306-379D87032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Q&amp;A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8EA69D-E59D-4D68-B5C3-932E26DDAE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0" r="19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092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/>
          <a:lstStyle/>
          <a:p>
            <a:pPr algn="l"/>
            <a:r>
              <a:rPr lang="en-US" cap="none" dirty="0"/>
              <a:t>3. Municipal Charter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DA8064-FE1A-459F-879A-7D515A77A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9388" y="1154832"/>
            <a:ext cx="7900525" cy="764460"/>
          </a:xfrm>
        </p:spPr>
        <p:txBody>
          <a:bodyPr/>
          <a:lstStyle/>
          <a:p>
            <a:r>
              <a:rPr lang="en-US" dirty="0"/>
              <a:t>Leonardo Olivares, Interim City Manager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18323E-730B-458E-B64C-C931B59E69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902" r="4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4440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/>
          <a:lstStyle/>
          <a:p>
            <a:r>
              <a:rPr lang="en-US" cap="none" dirty="0"/>
              <a:t>La Joya City Council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4454" y="3539268"/>
            <a:ext cx="2588705" cy="495389"/>
          </a:xfrm>
        </p:spPr>
        <p:txBody>
          <a:bodyPr/>
          <a:lstStyle/>
          <a:p>
            <a:r>
              <a:rPr lang="en-US" cap="none" dirty="0"/>
              <a:t>Laura Mendiola Macias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7"/>
            <a:ext cx="2588705" cy="495390"/>
          </a:xfrm>
        </p:spPr>
        <p:txBody>
          <a:bodyPr/>
          <a:lstStyle/>
          <a:p>
            <a:r>
              <a:rPr lang="en-US" dirty="0"/>
              <a:t>Mayor Pro Tempore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DE57B2-448D-4C8D-8B9C-FFDDFB0A920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377853" y="3539268"/>
            <a:ext cx="2588705" cy="495389"/>
          </a:xfrm>
        </p:spPr>
        <p:txBody>
          <a:bodyPr/>
          <a:lstStyle/>
          <a:p>
            <a:r>
              <a:rPr lang="en-US" cap="none" dirty="0"/>
              <a:t>Angie Garza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F1405A-05DA-4553-A7B3-B9592963C6B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7"/>
            <a:ext cx="2588705" cy="495390"/>
          </a:xfrm>
        </p:spPr>
        <p:txBody>
          <a:bodyPr/>
          <a:lstStyle/>
          <a:p>
            <a:r>
              <a:rPr lang="en-US" dirty="0"/>
              <a:t>Councilwoman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9E2175-1C3C-4B3E-A872-A1B7E6D64D52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216589" y="3539268"/>
            <a:ext cx="2588705" cy="495389"/>
          </a:xfrm>
        </p:spPr>
        <p:txBody>
          <a:bodyPr/>
          <a:lstStyle/>
          <a:p>
            <a:r>
              <a:rPr lang="en-US" cap="none" dirty="0"/>
              <a:t>Chuck Garza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80C3E07-3509-4911-AFF9-20EA8F12D0A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7"/>
            <a:ext cx="2588705" cy="495390"/>
          </a:xfrm>
        </p:spPr>
        <p:txBody>
          <a:bodyPr/>
          <a:lstStyle/>
          <a:p>
            <a:r>
              <a:rPr lang="en-US" dirty="0"/>
              <a:t>Councilman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71C9CF1-70B0-46DB-869F-6DC53668898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9068972" y="3539268"/>
            <a:ext cx="2588705" cy="495389"/>
          </a:xfrm>
        </p:spPr>
        <p:txBody>
          <a:bodyPr/>
          <a:lstStyle/>
          <a:p>
            <a:r>
              <a:rPr lang="en-US" cap="none" dirty="0"/>
              <a:t>Roger Hernandez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EAA9254-229F-4C3E-B078-B8912E5BBE9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7"/>
            <a:ext cx="2588705" cy="495390"/>
          </a:xfrm>
        </p:spPr>
        <p:txBody>
          <a:bodyPr/>
          <a:lstStyle/>
          <a:p>
            <a:r>
              <a:rPr lang="en-US" dirty="0"/>
              <a:t>Councilman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87631D8-7CAD-48F3-8F43-1890D8F9196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5000" b="5000"/>
          <a:stretch>
            <a:fillRect/>
          </a:stretch>
        </p:blipFill>
        <p:spPr>
          <a:xfrm>
            <a:off x="9648156" y="1848535"/>
            <a:ext cx="1430337" cy="1430337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0B1CC01-7973-4712-BCBA-BEDCDE83BA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5000" b="5000"/>
          <a:stretch>
            <a:fillRect/>
          </a:stretch>
        </p:blipFill>
        <p:spPr>
          <a:xfrm>
            <a:off x="1103638" y="1848535"/>
            <a:ext cx="1430337" cy="1430337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6B255C1-972E-4346-8C78-248817AABB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11740" b="11740"/>
          <a:stretch>
            <a:fillRect/>
          </a:stretch>
        </p:blipFill>
        <p:spPr>
          <a:xfrm>
            <a:off x="3957638" y="1847850"/>
            <a:ext cx="1430337" cy="1430338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A32F363-AECF-45CC-85D5-AA7BCEA17B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5217" b="15217"/>
          <a:stretch>
            <a:fillRect/>
          </a:stretch>
        </p:blipFill>
        <p:spPr>
          <a:xfrm>
            <a:off x="6796088" y="1847850"/>
            <a:ext cx="1430337" cy="1430338"/>
          </a:xfr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429FEF-EF8A-4859-A2B8-546CCCCA6869}"/>
              </a:ext>
            </a:extLst>
          </p:cNvPr>
          <p:cNvSpPr txBox="1">
            <a:spLocks/>
          </p:cNvSpPr>
          <p:nvPr/>
        </p:nvSpPr>
        <p:spPr>
          <a:xfrm>
            <a:off x="6931757" y="568849"/>
            <a:ext cx="2588705" cy="4953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cap="all" baseline="0">
                <a:solidFill>
                  <a:srgbClr val="0D1D5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cap="none" dirty="0"/>
              <a:t>Isidro Casanova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2F8EC0A-AFD3-4C44-94A0-4372A5209238}"/>
              </a:ext>
            </a:extLst>
          </p:cNvPr>
          <p:cNvSpPr txBox="1">
            <a:spLocks/>
          </p:cNvSpPr>
          <p:nvPr/>
        </p:nvSpPr>
        <p:spPr>
          <a:xfrm>
            <a:off x="6931757" y="1081888"/>
            <a:ext cx="2588705" cy="4953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Mayor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ABA1DD-3BA1-498E-8EC9-E9534501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523" y="208415"/>
            <a:ext cx="1253430" cy="15665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35634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Introduction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I: Incorporated; Form of Government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II:  Powers of the City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III:  City Council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IV:  City Administration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V:  Financial Procedures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VI:  Elections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VII:  Initiative; Referendum; Recall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VIII:  Franchises &amp; Public Utilities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IX:  General Provisions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X:  Transitional Provisions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Art XI:  Submission of Charter to Voters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7851C2-7E93-4ACF-958F-B1DA6848E4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67" r="16667"/>
          <a:stretch>
            <a:fillRect/>
          </a:stretch>
        </p:blipFill>
        <p:spPr>
          <a:xfrm>
            <a:off x="5455212" y="988536"/>
            <a:ext cx="4884848" cy="4884848"/>
          </a:xfrm>
        </p:spPr>
      </p:pic>
    </p:spTree>
    <p:extLst>
      <p:ext uri="{BB962C8B-B14F-4D97-AF65-F5344CB8AC3E}">
        <p14:creationId xmlns:p14="http://schemas.microsoft.com/office/powerpoint/2010/main" val="3596390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/>
              <a:t>3. Municipal Charter: Art 1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Incorporated; Form of Government</a:t>
            </a:r>
          </a:p>
          <a:p>
            <a:pPr marL="0" indent="0">
              <a:buNone/>
            </a:pPr>
            <a:r>
              <a:rPr lang="en-US" sz="1800" dirty="0"/>
              <a:t>Preamble</a:t>
            </a:r>
          </a:p>
          <a:p>
            <a:pPr marL="0" indent="0">
              <a:buNone/>
            </a:pPr>
            <a:r>
              <a:rPr lang="en-US" sz="1800" dirty="0"/>
              <a:t>1.01:  Incorporation</a:t>
            </a:r>
          </a:p>
          <a:p>
            <a:pPr marL="0" indent="0">
              <a:buNone/>
            </a:pPr>
            <a:r>
              <a:rPr lang="en-US" sz="1800" dirty="0"/>
              <a:t>1.02:  Form of Government</a:t>
            </a:r>
          </a:p>
          <a:p>
            <a:pPr marL="0" indent="0">
              <a:buNone/>
            </a:pPr>
            <a:r>
              <a:rPr lang="en-US" sz="1800" dirty="0"/>
              <a:t>	Mayor-Council</a:t>
            </a:r>
          </a:p>
          <a:p>
            <a:pPr marL="0" indent="0">
              <a:buNone/>
            </a:pPr>
            <a:r>
              <a:rPr lang="en-US" sz="1800" dirty="0"/>
              <a:t>	Council-Manager</a:t>
            </a:r>
          </a:p>
          <a:p>
            <a:pPr marL="0" indent="0">
              <a:buNone/>
            </a:pPr>
            <a:r>
              <a:rPr lang="en-US" sz="1800" dirty="0"/>
              <a:t>1.03:  Boundaries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5B7C16D-8115-4EC2-B192-36751C9DB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41" r="2941"/>
          <a:stretch>
            <a:fillRect/>
          </a:stretch>
        </p:blipFill>
        <p:spPr>
          <a:xfrm>
            <a:off x="5454650" y="989013"/>
            <a:ext cx="4884738" cy="4884737"/>
          </a:xfrm>
        </p:spPr>
      </p:pic>
    </p:spTree>
    <p:extLst>
      <p:ext uri="{BB962C8B-B14F-4D97-AF65-F5344CB8AC3E}">
        <p14:creationId xmlns:p14="http://schemas.microsoft.com/office/powerpoint/2010/main" val="3686081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Powers of the City</a:t>
            </a:r>
          </a:p>
          <a:p>
            <a:pPr marL="0" indent="0">
              <a:buNone/>
            </a:pPr>
            <a:r>
              <a:rPr lang="en-US" sz="1800" dirty="0"/>
              <a:t>2.01:  Powers of the City</a:t>
            </a:r>
          </a:p>
          <a:p>
            <a:pPr marL="0" indent="0">
              <a:buNone/>
            </a:pPr>
            <a:r>
              <a:rPr lang="en-US" sz="1800" dirty="0"/>
              <a:t>2.02:  Eminent Domain</a:t>
            </a:r>
          </a:p>
          <a:p>
            <a:pPr marL="0" indent="0">
              <a:buNone/>
            </a:pPr>
            <a:r>
              <a:rPr lang="en-US" sz="1800" dirty="0"/>
              <a:t>2.03:  Alteration &amp; Extension of Boundaries</a:t>
            </a:r>
          </a:p>
          <a:p>
            <a:pPr marL="0" indent="0">
              <a:buNone/>
            </a:pPr>
            <a:r>
              <a:rPr lang="en-US" sz="1800" dirty="0"/>
              <a:t>2.04:  Annexation Procedures</a:t>
            </a:r>
          </a:p>
          <a:p>
            <a:pPr marL="0" indent="0">
              <a:buNone/>
            </a:pPr>
            <a:r>
              <a:rPr lang="en-US" sz="1800" dirty="0"/>
              <a:t>	A.  Petition of Voters/Landowners</a:t>
            </a:r>
          </a:p>
          <a:p>
            <a:pPr marL="0" indent="0">
              <a:buNone/>
            </a:pPr>
            <a:r>
              <a:rPr lang="en-US" sz="1800" dirty="0"/>
              <a:t>	B. Involuntary</a:t>
            </a:r>
          </a:p>
          <a:p>
            <a:pPr marL="0" indent="0">
              <a:buNone/>
            </a:pPr>
            <a:r>
              <a:rPr lang="en-US" sz="1800" dirty="0"/>
              <a:t>2.05  </a:t>
            </a:r>
            <a:r>
              <a:rPr lang="en-US" sz="1800" dirty="0" err="1"/>
              <a:t>Disannexation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2F49607-A4BD-484C-843F-9C4B7F0B12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87" r="16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3980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3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Placeholder 7" descr="Meeting">
            <a:extLst>
              <a:ext uri="{FF2B5EF4-FFF2-40B4-BE49-F238E27FC236}">
                <a16:creationId xmlns:a16="http://schemas.microsoft.com/office/drawing/2014/main" id="{C7047E01-94E6-4450-869D-D5F9114B7A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59" y="1825625"/>
            <a:ext cx="536150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City Council</a:t>
            </a:r>
          </a:p>
          <a:p>
            <a:pPr marL="0" indent="0">
              <a:buNone/>
            </a:pPr>
            <a:r>
              <a:rPr lang="en-US" sz="1800" dirty="0"/>
              <a:t>3.01:  General Powers &amp; Duties</a:t>
            </a:r>
          </a:p>
          <a:p>
            <a:pPr marL="0" indent="0">
              <a:buNone/>
            </a:pPr>
            <a:r>
              <a:rPr lang="en-US" sz="1800" dirty="0"/>
              <a:t>3.02:  Qualifications</a:t>
            </a:r>
          </a:p>
          <a:p>
            <a:pPr marL="0" indent="0">
              <a:buNone/>
            </a:pPr>
            <a:r>
              <a:rPr lang="en-US" sz="1800" dirty="0"/>
              <a:t>3.03:  Composition; Eligibility, Elections &amp; Terms</a:t>
            </a:r>
          </a:p>
          <a:p>
            <a:pPr marL="0" indent="0">
              <a:buNone/>
            </a:pPr>
            <a:r>
              <a:rPr lang="en-US" sz="1800" dirty="0"/>
              <a:t>3.04:  Mayor</a:t>
            </a:r>
          </a:p>
          <a:p>
            <a:pPr marL="0" indent="0">
              <a:buNone/>
            </a:pPr>
            <a:r>
              <a:rPr lang="en-US" sz="1800" dirty="0"/>
              <a:t>3.05:  Compensation; Expenses</a:t>
            </a:r>
          </a:p>
          <a:p>
            <a:pPr marL="0" indent="0">
              <a:buNone/>
            </a:pPr>
            <a:r>
              <a:rPr lang="en-US" sz="1800" dirty="0"/>
              <a:t>3.06:  Prohibitions</a:t>
            </a:r>
          </a:p>
          <a:p>
            <a:pPr marL="0" indent="0">
              <a:buNone/>
            </a:pPr>
            <a:r>
              <a:rPr lang="en-US" sz="1800" dirty="0"/>
              <a:t>3.07:  Vacancies, Forfeiture of Office; Filling of Vacancies</a:t>
            </a:r>
          </a:p>
          <a:p>
            <a:pPr marL="0" indent="0">
              <a:buNone/>
            </a:pPr>
            <a:r>
              <a:rPr lang="en-US" sz="1800" dirty="0"/>
              <a:t>3.08:  Judge of Qualifications</a:t>
            </a:r>
          </a:p>
          <a:p>
            <a:pPr marL="0" indent="0">
              <a:buNone/>
            </a:pPr>
            <a:r>
              <a:rPr lang="en-US" sz="1800" dirty="0"/>
              <a:t>3.09:  Investigations</a:t>
            </a:r>
          </a:p>
          <a:p>
            <a:pPr marL="0" indent="0">
              <a:buNone/>
            </a:pPr>
            <a:r>
              <a:rPr lang="en-US" sz="1800" dirty="0"/>
              <a:t>3.10:  Independent Audit</a:t>
            </a:r>
          </a:p>
        </p:txBody>
      </p:sp>
    </p:spTree>
    <p:extLst>
      <p:ext uri="{BB962C8B-B14F-4D97-AF65-F5344CB8AC3E}">
        <p14:creationId xmlns:p14="http://schemas.microsoft.com/office/powerpoint/2010/main" val="18730506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3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Placeholder 7" descr="Meeting">
            <a:extLst>
              <a:ext uri="{FF2B5EF4-FFF2-40B4-BE49-F238E27FC236}">
                <a16:creationId xmlns:a16="http://schemas.microsoft.com/office/drawing/2014/main" id="{DA8DEC3B-080C-47C2-9C29-AB01CD17A8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59" y="1825625"/>
            <a:ext cx="536150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City Council, Continued</a:t>
            </a:r>
          </a:p>
          <a:p>
            <a:pPr marL="0" indent="0">
              <a:buNone/>
            </a:pPr>
            <a:r>
              <a:rPr lang="en-US" sz="1800" dirty="0"/>
              <a:t>3.11:  Procedure</a:t>
            </a:r>
          </a:p>
          <a:p>
            <a:pPr marL="0" indent="0">
              <a:buNone/>
            </a:pPr>
            <a:r>
              <a:rPr lang="en-US" sz="1800" dirty="0"/>
              <a:t>3.12:  Action Requiring an Ordinance</a:t>
            </a:r>
          </a:p>
          <a:p>
            <a:pPr marL="0" indent="0">
              <a:buNone/>
            </a:pPr>
            <a:r>
              <a:rPr lang="en-US" sz="1800" dirty="0"/>
              <a:t>3.13:  Ordinance in General</a:t>
            </a:r>
          </a:p>
          <a:p>
            <a:pPr marL="0" indent="0">
              <a:buNone/>
            </a:pPr>
            <a:r>
              <a:rPr lang="en-US" sz="1800" dirty="0"/>
              <a:t>3.14:  Emergency Ordinances</a:t>
            </a:r>
          </a:p>
          <a:p>
            <a:pPr marL="0" indent="0">
              <a:buNone/>
            </a:pPr>
            <a:r>
              <a:rPr lang="en-US" sz="1800" dirty="0"/>
              <a:t>3.15:  Codes of Technical Regulations</a:t>
            </a:r>
          </a:p>
          <a:p>
            <a:pPr marL="0" indent="0">
              <a:buNone/>
            </a:pPr>
            <a:r>
              <a:rPr lang="en-US" sz="1800" dirty="0"/>
              <a:t>3.16:  Authentication &amp; Recording: Codification; Printing</a:t>
            </a:r>
          </a:p>
        </p:txBody>
      </p:sp>
    </p:spTree>
    <p:extLst>
      <p:ext uri="{BB962C8B-B14F-4D97-AF65-F5344CB8AC3E}">
        <p14:creationId xmlns:p14="http://schemas.microsoft.com/office/powerpoint/2010/main" val="9604202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4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City Administration</a:t>
            </a:r>
          </a:p>
          <a:p>
            <a:pPr marL="0" indent="0">
              <a:buNone/>
            </a:pPr>
            <a:r>
              <a:rPr lang="en-US" sz="1800" dirty="0"/>
              <a:t>4.01:  City Manager</a:t>
            </a:r>
          </a:p>
          <a:p>
            <a:pPr marL="0" indent="0">
              <a:buNone/>
            </a:pPr>
            <a:r>
              <a:rPr lang="en-US" sz="1800" dirty="0"/>
              <a:t>4.02:  Duties of the City Manager</a:t>
            </a:r>
          </a:p>
          <a:p>
            <a:pPr marL="0" indent="0">
              <a:buNone/>
            </a:pPr>
            <a:r>
              <a:rPr lang="en-US" sz="1800" dirty="0"/>
              <a:t>4.03:  City Secretary</a:t>
            </a:r>
          </a:p>
          <a:p>
            <a:pPr marL="0" indent="0">
              <a:buNone/>
            </a:pPr>
            <a:r>
              <a:rPr lang="en-US" sz="1800" dirty="0"/>
              <a:t>4.04:  City Attorney</a:t>
            </a:r>
          </a:p>
          <a:p>
            <a:pPr marL="0" indent="0">
              <a:buNone/>
            </a:pPr>
            <a:r>
              <a:rPr lang="en-US" sz="1800" dirty="0"/>
              <a:t>4.05:  Municipal Court</a:t>
            </a:r>
          </a:p>
          <a:p>
            <a:pPr marL="0" indent="0">
              <a:buNone/>
            </a:pPr>
            <a:r>
              <a:rPr lang="en-US" sz="1800" dirty="0"/>
              <a:t>4.06:  Bonds of City Employees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Placeholder 7" descr="Hierarchy">
            <a:extLst>
              <a:ext uri="{FF2B5EF4-FFF2-40B4-BE49-F238E27FC236}">
                <a16:creationId xmlns:a16="http://schemas.microsoft.com/office/drawing/2014/main" id="{6AD09B19-C132-4F14-9B54-3F9A2DF4D3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60951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5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62826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Financial Procedures</a:t>
            </a:r>
          </a:p>
          <a:p>
            <a:pPr marL="0" indent="0">
              <a:buNone/>
            </a:pPr>
            <a:r>
              <a:rPr lang="en-US" sz="1800" dirty="0"/>
              <a:t>5.01:  Fiscal Year</a:t>
            </a:r>
          </a:p>
          <a:p>
            <a:pPr marL="0" indent="0">
              <a:buNone/>
            </a:pPr>
            <a:r>
              <a:rPr lang="en-US" sz="1800" dirty="0"/>
              <a:t>5.02:  Submission of Budget &amp; Budget Message</a:t>
            </a:r>
          </a:p>
          <a:p>
            <a:pPr marL="0" indent="0">
              <a:buNone/>
            </a:pPr>
            <a:r>
              <a:rPr lang="en-US" sz="1800" dirty="0"/>
              <a:t>5.03:  Budget Message</a:t>
            </a:r>
          </a:p>
          <a:p>
            <a:pPr marL="0" indent="0">
              <a:buNone/>
            </a:pPr>
            <a:r>
              <a:rPr lang="en-US" sz="1800" dirty="0"/>
              <a:t>5.04:  Budget</a:t>
            </a:r>
          </a:p>
          <a:p>
            <a:pPr marL="0" indent="0">
              <a:buNone/>
            </a:pPr>
            <a:r>
              <a:rPr lang="en-US" sz="1800" dirty="0"/>
              <a:t>5.05:  City Council Action on Budget</a:t>
            </a:r>
          </a:p>
          <a:p>
            <a:pPr marL="0" indent="0">
              <a:buNone/>
            </a:pPr>
            <a:r>
              <a:rPr lang="en-US" sz="1800" dirty="0"/>
              <a:t>5.06:  Budget Amendments After Adoption</a:t>
            </a:r>
          </a:p>
          <a:p>
            <a:pPr marL="0" indent="0">
              <a:buNone/>
            </a:pPr>
            <a:r>
              <a:rPr lang="en-US" sz="1800" dirty="0"/>
              <a:t>5.07:  Lapse of Appropriations</a:t>
            </a:r>
          </a:p>
          <a:p>
            <a:pPr marL="0" indent="0">
              <a:buNone/>
            </a:pPr>
            <a:r>
              <a:rPr lang="en-US" sz="1800" dirty="0"/>
              <a:t>5.08:  Capital Program</a:t>
            </a:r>
          </a:p>
          <a:p>
            <a:pPr marL="0" indent="0">
              <a:buNone/>
            </a:pPr>
            <a:r>
              <a:rPr lang="en-US" sz="1800" dirty="0"/>
              <a:t>5.09:  Public Records</a:t>
            </a:r>
          </a:p>
          <a:p>
            <a:pPr marL="0" indent="0">
              <a:buNone/>
            </a:pPr>
            <a:r>
              <a:rPr lang="en-US" sz="1800" dirty="0"/>
              <a:t>5.10:  Purchase Procedures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D54EF1C-7209-48FC-99B7-9C44539B8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3882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5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62826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Financial Procedures, Continued</a:t>
            </a:r>
          </a:p>
          <a:p>
            <a:pPr marL="0" indent="0">
              <a:buNone/>
            </a:pPr>
            <a:r>
              <a:rPr lang="en-US" sz="1800" dirty="0"/>
              <a:t>5.11:  Accounting &amp; Reporting Procedures</a:t>
            </a:r>
          </a:p>
          <a:p>
            <a:pPr marL="0" indent="0">
              <a:buNone/>
            </a:pPr>
            <a:r>
              <a:rPr lang="en-US" sz="1800" dirty="0"/>
              <a:t>5.12:  Authority to Issue Bonds</a:t>
            </a:r>
          </a:p>
          <a:p>
            <a:pPr marL="0" indent="0">
              <a:buNone/>
            </a:pPr>
            <a:r>
              <a:rPr lang="en-US" sz="1800" dirty="0"/>
              <a:t>5.13:  Authority to Levy Taxes</a:t>
            </a:r>
          </a:p>
          <a:p>
            <a:pPr marL="0" indent="0">
              <a:buNone/>
            </a:pPr>
            <a:r>
              <a:rPr lang="en-US" sz="1800" dirty="0"/>
              <a:t>5.14:  Collection of Taxes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221F9F7-18CD-462A-9013-9FF2C5E531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2530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6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Elections</a:t>
            </a:r>
          </a:p>
          <a:p>
            <a:pPr marL="0" indent="0">
              <a:buNone/>
            </a:pPr>
            <a:r>
              <a:rPr lang="en-US" sz="1800" dirty="0"/>
              <a:t>6.01:  Regular Elections</a:t>
            </a:r>
          </a:p>
          <a:p>
            <a:pPr marL="0" indent="0">
              <a:buNone/>
            </a:pPr>
            <a:r>
              <a:rPr lang="en-US" sz="1800" dirty="0"/>
              <a:t>6.02:  Qualified Voters</a:t>
            </a:r>
          </a:p>
          <a:p>
            <a:pPr marL="0" indent="0">
              <a:buNone/>
            </a:pPr>
            <a:r>
              <a:rPr lang="en-US" sz="1800" dirty="0"/>
              <a:t>6.03:  Regulation of Elections</a:t>
            </a:r>
          </a:p>
          <a:p>
            <a:pPr marL="0" indent="0">
              <a:buNone/>
            </a:pPr>
            <a:r>
              <a:rPr lang="en-US" sz="1800" dirty="0"/>
              <a:t>6.04:  Filing for Office</a:t>
            </a:r>
          </a:p>
          <a:p>
            <a:pPr marL="0" indent="0">
              <a:buNone/>
            </a:pPr>
            <a:r>
              <a:rPr lang="en-US" sz="1800" dirty="0"/>
              <a:t>6.05:  Election by Majority</a:t>
            </a:r>
          </a:p>
          <a:p>
            <a:pPr marL="0" indent="0">
              <a:buNone/>
            </a:pPr>
            <a:r>
              <a:rPr lang="en-US" sz="1800" dirty="0"/>
              <a:t>6.06:  Prohibition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0DF0444-0509-4706-B210-30BF41F510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438" r="22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8395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7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Initiative; Referendum; &amp; Recall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DC31238-6A20-425C-9FD9-C53CC99448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438" r="22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666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Department Directors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F289F3-D036-4F7F-B306-379D87032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Leonardo Olivares	Interim City Manager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Vanessa Trevino	Interim City Secretary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Roberto Jackson	City Attorney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Gregoria Jackson	Finance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Ismael Garza	Interim Fire Chief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Susana Villegas	Library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Lee Roy Alaniz	Municipal Court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Rosie Trevino	Personnel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Ramon Gonzalez	Police Chief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Fernando Botello	Planning/Code Enforcement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Omar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Peralez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Parks &amp; Recreation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Cesar Alanis	Interim Public Works</a:t>
            </a:r>
          </a:p>
          <a:p>
            <a:pPr marL="0" indent="0">
              <a:buNone/>
              <a:tabLst>
                <a:tab pos="6176963" algn="r"/>
                <a:tab pos="7031038" algn="r"/>
              </a:tabLst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Isidro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Venecia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Public Utilities</a:t>
            </a:r>
            <a:endParaRPr lang="en-US" sz="18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FC4CA1B-406A-491F-A8A6-A69F4D303D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55" b="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2418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8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Franchises &amp; Public Utilities</a:t>
            </a:r>
          </a:p>
          <a:p>
            <a:pPr marL="0" indent="0">
              <a:buNone/>
            </a:pPr>
            <a:r>
              <a:rPr lang="en-US" sz="1800" dirty="0"/>
              <a:t>8.01:  Power to Grant Franchise</a:t>
            </a:r>
          </a:p>
          <a:p>
            <a:pPr marL="0" indent="0">
              <a:buNone/>
            </a:pPr>
            <a:r>
              <a:rPr lang="en-US" sz="1800" dirty="0"/>
              <a:t>8.02:  Franchise Extensions</a:t>
            </a:r>
          </a:p>
          <a:p>
            <a:pPr marL="0" indent="0">
              <a:buNone/>
            </a:pPr>
            <a:r>
              <a:rPr lang="en-US" sz="1800" dirty="0"/>
              <a:t>8.03:  Transfer of Franchise</a:t>
            </a:r>
          </a:p>
          <a:p>
            <a:pPr marL="0" indent="0">
              <a:buNone/>
            </a:pPr>
            <a:r>
              <a:rPr lang="en-US" sz="1800" dirty="0"/>
              <a:t>8.04:  Option to Purchase</a:t>
            </a:r>
          </a:p>
          <a:p>
            <a:pPr marL="0" indent="0">
              <a:buNone/>
            </a:pPr>
            <a:r>
              <a:rPr lang="en-US" sz="1800" dirty="0"/>
              <a:t>8.05:  Regulation Franchise</a:t>
            </a:r>
          </a:p>
          <a:p>
            <a:pPr marL="0" indent="0">
              <a:buNone/>
            </a:pPr>
            <a:r>
              <a:rPr lang="en-US" sz="1800" dirty="0"/>
              <a:t>8.06:  Franchise Records</a:t>
            </a:r>
            <a:endParaRPr lang="en-US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D615354-DBDA-4943-AA14-B7C8CE14DE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423" r="16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99372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3. Municipal Charter: Art 9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General Provisions</a:t>
            </a:r>
          </a:p>
          <a:p>
            <a:pPr marL="0" indent="0">
              <a:buNone/>
            </a:pPr>
            <a:r>
              <a:rPr lang="en-US" sz="1800" dirty="0"/>
              <a:t>9.01:  Conflict of Interest</a:t>
            </a:r>
          </a:p>
          <a:p>
            <a:pPr marL="0" indent="0">
              <a:buNone/>
            </a:pPr>
            <a:r>
              <a:rPr lang="en-US" sz="1800" dirty="0"/>
              <a:t>9.02:  Nepotism</a:t>
            </a:r>
          </a:p>
          <a:p>
            <a:pPr marL="0" indent="0">
              <a:buNone/>
            </a:pPr>
            <a:r>
              <a:rPr lang="en-US" sz="1800" dirty="0"/>
              <a:t>9.03:  Oath of Office</a:t>
            </a:r>
          </a:p>
          <a:p>
            <a:pPr marL="0" indent="0">
              <a:buNone/>
            </a:pPr>
            <a:r>
              <a:rPr lang="en-US" sz="1800" dirty="0"/>
              <a:t>9.04:  Planning &amp; Zoning</a:t>
            </a:r>
          </a:p>
          <a:p>
            <a:pPr marL="0" indent="0">
              <a:buNone/>
            </a:pPr>
            <a:r>
              <a:rPr lang="en-US" sz="1800" dirty="0"/>
              <a:t>9.05:  Prohibition</a:t>
            </a:r>
          </a:p>
          <a:p>
            <a:pPr marL="0" indent="0">
              <a:buNone/>
            </a:pPr>
            <a:r>
              <a:rPr lang="en-US" sz="1800" dirty="0"/>
              <a:t>9.06:  Public Records</a:t>
            </a:r>
          </a:p>
          <a:p>
            <a:pPr marL="0" indent="0">
              <a:buNone/>
            </a:pPr>
            <a:r>
              <a:rPr lang="en-US" sz="1800" dirty="0"/>
              <a:t>9.07:  Claims Against the City</a:t>
            </a:r>
          </a:p>
          <a:p>
            <a:pPr marL="0" indent="0">
              <a:buNone/>
            </a:pPr>
            <a:r>
              <a:rPr lang="en-US" sz="1800" dirty="0"/>
              <a:t>9.08:  Liens, Assignments; Execution; &amp; Garnishment</a:t>
            </a:r>
          </a:p>
          <a:p>
            <a:pPr marL="0" indent="0">
              <a:buNone/>
            </a:pPr>
            <a:r>
              <a:rPr lang="en-US" sz="1800" dirty="0"/>
              <a:t>9.09:  Severability &amp; Translation</a:t>
            </a:r>
          </a:p>
          <a:p>
            <a:pPr marL="0" indent="0">
              <a:buNone/>
            </a:pPr>
            <a:r>
              <a:rPr lang="en-US" sz="1800" dirty="0"/>
              <a:t>9.10:  Charter Amendment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F1D4993-EEC3-4599-A3D2-ECE1A4843C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700" r="167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9370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/>
          <a:lstStyle/>
          <a:p>
            <a:r>
              <a:rPr lang="en-US" cap="none" dirty="0"/>
              <a:t>Summary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7851C2-7E93-4ACF-958F-B1DA6848E4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67" r="16667"/>
          <a:stretch>
            <a:fillRect/>
          </a:stretch>
        </p:blipFill>
        <p:spPr>
          <a:xfrm>
            <a:off x="5455212" y="988536"/>
            <a:ext cx="4884848" cy="4884848"/>
          </a:xfrm>
        </p:spPr>
      </p:pic>
    </p:spTree>
    <p:extLst>
      <p:ext uri="{BB962C8B-B14F-4D97-AF65-F5344CB8AC3E}">
        <p14:creationId xmlns:p14="http://schemas.microsoft.com/office/powerpoint/2010/main" val="627607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cap="none" dirty="0"/>
              <a:t>4. Personnel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DA8064-FE1A-459F-879A-7D515A77A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Rosie Trevino, Personnel Director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20970A1-398F-478D-8C9B-7592CF7548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485" r="144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1921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4. Personnel Policies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27458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Introduction</a:t>
            </a:r>
          </a:p>
          <a:p>
            <a:pPr marL="457200" indent="-457200">
              <a:buFont typeface="+mj-lt"/>
              <a:buAutoNum type="arabicPeriod" startAt="100"/>
            </a:pPr>
            <a:r>
              <a:rPr lang="en-US" sz="1800" dirty="0"/>
              <a:t>Employment</a:t>
            </a:r>
          </a:p>
          <a:p>
            <a:pPr marL="457200" indent="-457200">
              <a:buFont typeface="+mj-lt"/>
              <a:buAutoNum type="arabicPeriod" startAt="200"/>
            </a:pPr>
            <a:r>
              <a:rPr lang="en-US" sz="1800" dirty="0"/>
              <a:t>Employment Status &amp; Records</a:t>
            </a:r>
          </a:p>
          <a:p>
            <a:pPr marL="457200" indent="-457200">
              <a:buFont typeface="+mj-lt"/>
              <a:buAutoNum type="arabicPeriod" startAt="300"/>
            </a:pPr>
            <a:r>
              <a:rPr lang="en-US" sz="1800" dirty="0"/>
              <a:t>Employee Benefit Programs</a:t>
            </a:r>
          </a:p>
          <a:p>
            <a:pPr marL="457200" indent="-457200">
              <a:buFont typeface="+mj-lt"/>
              <a:buAutoNum type="arabicPeriod" startAt="400"/>
            </a:pPr>
            <a:r>
              <a:rPr lang="en-US" sz="1800" dirty="0"/>
              <a:t>Time Keeping/Payroll</a:t>
            </a:r>
          </a:p>
          <a:p>
            <a:pPr marL="457200" indent="-457200">
              <a:buFont typeface="+mj-lt"/>
              <a:buAutoNum type="arabicPeriod" startAt="500"/>
            </a:pPr>
            <a:r>
              <a:rPr lang="en-US" sz="1800" dirty="0"/>
              <a:t>Work Conditions &amp; Hours</a:t>
            </a:r>
          </a:p>
          <a:p>
            <a:pPr marL="457200" indent="-457200">
              <a:buFont typeface="+mj-lt"/>
              <a:buAutoNum type="arabicPeriod" startAt="600"/>
            </a:pPr>
            <a:r>
              <a:rPr lang="en-US" sz="1800" dirty="0"/>
              <a:t>Leaves of Absence</a:t>
            </a:r>
          </a:p>
          <a:p>
            <a:pPr marL="457200" indent="-457200">
              <a:buFont typeface="+mj-lt"/>
              <a:buAutoNum type="arabicPeriod" startAt="700"/>
            </a:pPr>
            <a:r>
              <a:rPr lang="en-US" sz="1800" dirty="0"/>
              <a:t>Employee Conduct &amp; Disciplinary Action</a:t>
            </a:r>
          </a:p>
          <a:p>
            <a:pPr marL="0" indent="0">
              <a:buNone/>
            </a:pPr>
            <a:r>
              <a:rPr lang="en-US" sz="18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32040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100. Employment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518815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Introduction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Employee Relations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Equal Employment Opportunity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Business Ethics &amp; Conduct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Personal Relationships in the Workplace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Employee Medical Examinations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Immigration Law Compliance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Conflicts of Interest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[Black]</a:t>
            </a:r>
          </a:p>
          <a:p>
            <a:pPr marL="342900" indent="-342900">
              <a:buFont typeface="+mj-lt"/>
              <a:buAutoNum type="arabicPeriod" startAt="101"/>
            </a:pPr>
            <a:r>
              <a:rPr lang="en-US" sz="1800" dirty="0"/>
              <a:t> Outside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75895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100. Employment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518815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11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111"/>
            </a:pPr>
            <a:r>
              <a:rPr lang="en-US" sz="1800" dirty="0"/>
              <a:t> Non-Disclosure</a:t>
            </a:r>
          </a:p>
          <a:p>
            <a:pPr marL="342900" indent="-342900">
              <a:buFont typeface="+mj-lt"/>
              <a:buAutoNum type="arabicPeriod" startAt="11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111"/>
            </a:pPr>
            <a:r>
              <a:rPr lang="en-US" sz="1800" dirty="0"/>
              <a:t>Disability Accommodation</a:t>
            </a:r>
          </a:p>
          <a:p>
            <a:pPr marL="342900" indent="-342900">
              <a:buFont typeface="+mj-lt"/>
              <a:buAutoNum type="arabicPeriod" startAt="11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111"/>
            </a:pPr>
            <a:r>
              <a:rPr lang="en-US" sz="1800" dirty="0"/>
              <a:t> Job Posting &amp; Employment Referrals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61255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499595"/>
            <a:ext cx="6298931" cy="1325563"/>
          </a:xfrm>
        </p:spPr>
        <p:txBody>
          <a:bodyPr/>
          <a:lstStyle/>
          <a:p>
            <a:r>
              <a:rPr lang="en-US" cap="none" dirty="0"/>
              <a:t>200. Employment Status &amp; Records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[Blank] 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Access to Personnel Files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Employment Referral Checks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Personnel Data Changes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Introductory Period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Employment Applications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Performance Evaluations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Job Descriptions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201"/>
            </a:pPr>
            <a:r>
              <a:rPr lang="en-US" sz="1800" dirty="0"/>
              <a:t> Salary Administration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05578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5746839" cy="1325563"/>
          </a:xfrm>
        </p:spPr>
        <p:txBody>
          <a:bodyPr/>
          <a:lstStyle/>
          <a:p>
            <a:r>
              <a:rPr lang="en-US" cap="none" dirty="0"/>
              <a:t>300. Employee Benefit Programs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Vacation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Holidays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Workers’ Compensation Insurance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Sick Leave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Time Off to Vote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Bereavement Leave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301"/>
            </a:pPr>
            <a:r>
              <a:rPr lang="en-US" sz="1800" dirty="0"/>
              <a:t> Jury Duty</a:t>
            </a:r>
          </a:p>
          <a:p>
            <a:pPr marL="342900" indent="-342900">
              <a:buFont typeface="+mj-lt"/>
              <a:buAutoNum type="arabicPeriod" startAt="301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3918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400. Time Keeping/Payroll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Timekeeping</a:t>
            </a:r>
          </a:p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Paydays</a:t>
            </a:r>
          </a:p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Employment Termination</a:t>
            </a:r>
          </a:p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Pay Advances</a:t>
            </a:r>
          </a:p>
          <a:p>
            <a:pPr marL="342900" indent="-342900">
              <a:buFont typeface="+mj-lt"/>
              <a:buAutoNum type="arabicPeriod" startAt="401"/>
            </a:pPr>
            <a:r>
              <a:rPr lang="en-US" sz="1800" dirty="0"/>
              <a:t> Administrative Pay Corrections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59660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Contents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Introduction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Texas Statutes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Municipal Charter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Personnel Policies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Purchasing Policies</a:t>
            </a:r>
          </a:p>
          <a:p>
            <a:pPr lvl="1"/>
            <a:r>
              <a:rPr lang="en-US" sz="1400" dirty="0"/>
              <a:t>State</a:t>
            </a:r>
          </a:p>
          <a:p>
            <a:pPr lvl="1"/>
            <a:r>
              <a:rPr lang="en-US" sz="1400" dirty="0"/>
              <a:t>Local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F6009E5-B1FB-4883-8955-E55289FDB7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476" r="3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5212002" cy="1325563"/>
          </a:xfrm>
        </p:spPr>
        <p:txBody>
          <a:bodyPr/>
          <a:lstStyle/>
          <a:p>
            <a:r>
              <a:rPr lang="en-US" cap="none" dirty="0"/>
              <a:t>500. Work Conditions &amp; Hours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Safety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Work Schedules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Use of Phone &amp; Mail Systems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Smoking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Rest &amp; Meal Periods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Overtime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Use of Equipment &amp; Vehicles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501"/>
            </a:pPr>
            <a:r>
              <a:rPr lang="en-US" sz="1800" dirty="0"/>
              <a:t> Emergency Closings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53268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5212002" cy="1325563"/>
          </a:xfrm>
        </p:spPr>
        <p:txBody>
          <a:bodyPr/>
          <a:lstStyle/>
          <a:p>
            <a:r>
              <a:rPr lang="en-US" cap="none" dirty="0"/>
              <a:t>500. Work Conditions &amp; Hours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51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511"/>
            </a:pPr>
            <a:r>
              <a:rPr lang="en-US" sz="1800" dirty="0"/>
              <a:t> Business Travel Expenses</a:t>
            </a:r>
          </a:p>
          <a:p>
            <a:pPr marL="342900" indent="-342900">
              <a:buFont typeface="+mj-lt"/>
              <a:buAutoNum type="arabicPeriod" startAt="51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511"/>
            </a:pPr>
            <a:r>
              <a:rPr lang="en-US" sz="1800" dirty="0"/>
              <a:t> Visitors in the Workplace</a:t>
            </a:r>
          </a:p>
          <a:p>
            <a:pPr marL="342900" indent="-342900">
              <a:buFont typeface="+mj-lt"/>
              <a:buAutoNum type="arabicPeriod" startAt="511"/>
            </a:pPr>
            <a:r>
              <a:rPr lang="en-US" sz="1800" dirty="0"/>
              <a:t> - 521. [Blank]</a:t>
            </a:r>
          </a:p>
          <a:p>
            <a:pPr marL="0" indent="0">
              <a:buNone/>
            </a:pPr>
            <a:r>
              <a:rPr lang="en-US" sz="1800" dirty="0"/>
              <a:t>522. Workplace Violence Prevention</a:t>
            </a:r>
          </a:p>
          <a:p>
            <a:pPr marL="342900" indent="-342900">
              <a:buFont typeface="+mj-lt"/>
              <a:buAutoNum type="arabicPeriod" startAt="511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49850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600. Leave of Absence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601"/>
            </a:pPr>
            <a:r>
              <a:rPr lang="en-US" sz="1800" dirty="0"/>
              <a:t> Medical Leave</a:t>
            </a:r>
          </a:p>
          <a:p>
            <a:pPr marL="342900" indent="-342900">
              <a:buFont typeface="+mj-lt"/>
              <a:buAutoNum type="arabicPeriod" startAt="601"/>
            </a:pPr>
            <a:r>
              <a:rPr lang="en-US" sz="1800" dirty="0"/>
              <a:t> Family Leave</a:t>
            </a:r>
          </a:p>
          <a:p>
            <a:pPr marL="342900" indent="-342900">
              <a:buFont typeface="+mj-lt"/>
              <a:buAutoNum type="arabicPeriod" startAt="601"/>
            </a:pPr>
            <a:r>
              <a:rPr lang="en-US" sz="1800" dirty="0"/>
              <a:t> Military Leave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35162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Employee Conduct &amp; Work Rules</a:t>
            </a:r>
          </a:p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Drug &amp; Alcohol Use</a:t>
            </a:r>
          </a:p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Sexual &amp; Other Unlawful Harassment</a:t>
            </a:r>
          </a:p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Attendance &amp; Punctuality</a:t>
            </a:r>
          </a:p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Personal Appearance</a:t>
            </a:r>
          </a:p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Return of Property</a:t>
            </a:r>
          </a:p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Resignation</a:t>
            </a:r>
          </a:p>
          <a:p>
            <a:pPr marL="342900" indent="-342900">
              <a:buFont typeface="+mj-lt"/>
              <a:buAutoNum type="arabicPeriod" startAt="701"/>
            </a:pPr>
            <a:r>
              <a:rPr lang="en-US" sz="1800" dirty="0"/>
              <a:t> - 711. [Blank]</a:t>
            </a:r>
          </a:p>
          <a:p>
            <a:pPr marL="0" indent="0">
              <a:buNone/>
            </a:pPr>
            <a:r>
              <a:rPr lang="en-US" sz="1800" dirty="0"/>
              <a:t>712. Solicitation</a:t>
            </a:r>
          </a:p>
          <a:p>
            <a:pPr marL="0" indent="0">
              <a:buNone/>
            </a:pPr>
            <a:r>
              <a:rPr lang="en-US" sz="1800" dirty="0"/>
              <a:t>713. [Blank]</a:t>
            </a:r>
          </a:p>
          <a:p>
            <a:pPr marL="0" indent="0">
              <a:buNone/>
            </a:pPr>
            <a:r>
              <a:rPr lang="en-US" sz="1800" dirty="0"/>
              <a:t>714. Drug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6" y="499595"/>
            <a:ext cx="8032841" cy="1325563"/>
          </a:xfrm>
        </p:spPr>
        <p:txBody>
          <a:bodyPr/>
          <a:lstStyle/>
          <a:p>
            <a:r>
              <a:rPr lang="en-US" cap="none" dirty="0"/>
              <a:t>700. Employee Conduct &amp; Disciplinary Action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10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eriod" startAt="715"/>
            </a:pPr>
            <a:r>
              <a:rPr lang="en-US" sz="1800" dirty="0"/>
              <a:t> [Blank]</a:t>
            </a:r>
          </a:p>
          <a:p>
            <a:pPr marL="342900" indent="-342900">
              <a:buFont typeface="+mj-lt"/>
              <a:buAutoNum type="arabicPeriod" startAt="715"/>
            </a:pPr>
            <a:r>
              <a:rPr lang="en-US" sz="1800" dirty="0"/>
              <a:t> Progressive Discipline</a:t>
            </a:r>
          </a:p>
          <a:p>
            <a:pPr marL="342900" indent="-342900">
              <a:buFont typeface="+mj-lt"/>
              <a:buAutoNum type="arabicPeriod" startAt="715"/>
            </a:pPr>
            <a:r>
              <a:rPr lang="en-US" sz="1800" dirty="0"/>
              <a:t> - 719. [Blank]</a:t>
            </a:r>
          </a:p>
          <a:p>
            <a:pPr marL="0" indent="0">
              <a:buNone/>
            </a:pPr>
            <a:r>
              <a:rPr lang="en-US" sz="1800" dirty="0"/>
              <a:t>720. Casual Days</a:t>
            </a:r>
          </a:p>
          <a:p>
            <a:pPr marL="0" indent="0">
              <a:buNone/>
            </a:pPr>
            <a:r>
              <a:rPr lang="en-US" sz="1800" dirty="0"/>
              <a:t>721. </a:t>
            </a:r>
            <a:r>
              <a:rPr lang="en-US" sz="1800" dirty="0" err="1"/>
              <a:t>LJFD</a:t>
            </a:r>
            <a:r>
              <a:rPr lang="en-US" sz="1800" dirty="0"/>
              <a:t> By-Laws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6" y="499595"/>
            <a:ext cx="8032841" cy="1325563"/>
          </a:xfrm>
        </p:spPr>
        <p:txBody>
          <a:bodyPr/>
          <a:lstStyle/>
          <a:p>
            <a:r>
              <a:rPr lang="en-US" cap="none" dirty="0"/>
              <a:t>700. Employee Conduct &amp; Disciplinary Action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80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Summary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6FDA2A-D448-43B4-A2A6-E75C382C3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0875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cap="none" dirty="0"/>
              <a:t>5. Purchasing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DA8064-FE1A-459F-879A-7D515A77A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Goya Jackson, Finance Director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B92D460-F00C-45A5-A0B0-27D8BF31A8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995" r="18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812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5. Purchasing Policies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Introduction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State Laws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Local Laws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Municipal Charter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Accounting Procedures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Purchasing Manual</a:t>
            </a:r>
          </a:p>
          <a:p>
            <a:pPr marL="0" indent="0">
              <a:buNone/>
            </a:pPr>
            <a:r>
              <a:rPr lang="en-US" sz="18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0324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A. State Laws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5507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B. Local Laws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US" sz="1800" dirty="0"/>
              <a:t>Municipal Charter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Accounting Procedures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Purchasing Manual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8213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cap="none" dirty="0"/>
              <a:t>1.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DA8064-FE1A-459F-879A-7D515A77A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Ethics Ordinance #2021-06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16B33FD-972F-47C2-8713-3B4BFB29A8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18" b="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US" sz="1800" dirty="0"/>
              <a:t>Introduction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Purchasing Ethics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Purchasing Process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Quotation Process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Bid Process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Emergency Purchases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Sole Source Purchases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Disposal of Surplus/Salvage Equipment/Material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Miscellaneous</a:t>
            </a:r>
          </a:p>
          <a:p>
            <a:pPr marL="342900" indent="-342900">
              <a:buFont typeface="+mj-lt"/>
              <a:buAutoNum type="arabicParenR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3195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US" sz="1800" dirty="0"/>
              <a:t>Introduction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Authority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Purchasing Division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Goals of These Policies &amp; Procedures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Responsibilities of Employees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Purchasing Manual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4703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 startAt="2"/>
            </a:pPr>
            <a:r>
              <a:rPr lang="en-US" sz="1800" dirty="0"/>
              <a:t>Purchasing Ethics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Disclosure of Certain Relationships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Conflicts of Interest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Personal Gain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Disclosure of Certain Relationships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Influence of a Public Employee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Participation in Procurements with Family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Gratuities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Kickbacks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Confidential Information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Purchase of Materials, Equipment &amp; Supplies for Personal Use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Private Purchase through City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65097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 startAt="3"/>
            </a:pPr>
            <a:r>
              <a:rPr lang="en-US" sz="1800" dirty="0"/>
              <a:t>Purchasing Process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General Authority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Purchasing Limits &amp; Requirements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Purchasing Requirements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Liabilities not Requiring Purchasing Orders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Purchase Order Process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Purchase Order Payment Process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Receiving &amp; Inspection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Invoices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64424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 startAt="4"/>
            </a:pPr>
            <a:r>
              <a:rPr lang="en-US" sz="1800" dirty="0"/>
              <a:t>Quotation Process – Formal/Informal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47859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 startAt="5"/>
            </a:pPr>
            <a:r>
              <a:rPr lang="en-US" sz="1800" dirty="0"/>
              <a:t>Bid Process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Sealed Bid or Proposal Procedures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Requirements Under State Law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Advertising &amp; Advertising Time Requirements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Bid Specifications &amp; Department Requisitions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Bid Preparation &amp; Administration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Bid Opening Procedures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Bid Recommendations &amp; State Law Regarding Bid Awards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Bid Number Sequences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Bid Discrepancies &amp; Disqualifications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Agenda Requirement Responsibilities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Release of Bid Information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Change Orders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Bonding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Insurance Requirements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Technology Competitive Sealed Proposals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5120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 startAt="6"/>
            </a:pPr>
            <a:r>
              <a:rPr lang="en-US" sz="1800" dirty="0"/>
              <a:t>Emergency Purchases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Procedures for Making Emergency Purchases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86867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 startAt="7"/>
            </a:pPr>
            <a:r>
              <a:rPr lang="en-US" sz="1800" dirty="0"/>
              <a:t>Sole Source Purchases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Procedures for Sole Source Purchases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65080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 startAt="8"/>
            </a:pPr>
            <a:r>
              <a:rPr lang="en-US" sz="1800" dirty="0"/>
              <a:t>Disposal of Surplus/Salvage Equipment/Material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Surplus Equipment &amp; Property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Salvage Material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2706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7170198" cy="1325563"/>
          </a:xfrm>
        </p:spPr>
        <p:txBody>
          <a:bodyPr/>
          <a:lstStyle/>
          <a:p>
            <a:r>
              <a:rPr lang="en-US" cap="none" dirty="0"/>
              <a:t>B. Local Laws:  Purchasing Manual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90572" cy="4351338"/>
          </a:xfrm>
        </p:spPr>
        <p:txBody>
          <a:bodyPr/>
          <a:lstStyle/>
          <a:p>
            <a:pPr marL="342900" indent="-342900">
              <a:buFont typeface="+mj-lt"/>
              <a:buAutoNum type="arabicParenR" startAt="9"/>
            </a:pPr>
            <a:r>
              <a:rPr lang="en-US" sz="1800" dirty="0"/>
              <a:t>Miscellaneous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Sales Tax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Preference to Local Vendors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Purchasing through State Contracts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Purchases Other than Cooperative Purchasing Using Homeland Security Funds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Employee Reimbursements for City Expenses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/>
              <a:t>Purchasing Laws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7857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Ethics Ordinance 2021-06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7DAAC05-910A-4F7D-9064-9423D23326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081" r="9081"/>
          <a:stretch>
            <a:fillRect/>
          </a:stretch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F289F3-D036-4F7F-B306-379D87032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Required by Municipal Charter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Basics training for everyone within 90 days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Screening of all board members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Ethics Advisory Board established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Biennial review of Ethics Ordinance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Penalties</a:t>
            </a:r>
          </a:p>
          <a:p>
            <a:pPr lvl="1"/>
            <a:r>
              <a:rPr lang="en-US" dirty="0"/>
              <a:t>$75 for Elected Officials</a:t>
            </a:r>
          </a:p>
          <a:p>
            <a:pPr lvl="1"/>
            <a:r>
              <a:rPr lang="en-US" dirty="0"/>
              <a:t>Discipline for Employees</a:t>
            </a:r>
          </a:p>
          <a:p>
            <a:pPr lvl="1"/>
            <a:r>
              <a:rPr lang="en-US" dirty="0"/>
              <a:t>Removal for Volunteers</a:t>
            </a:r>
          </a:p>
        </p:txBody>
      </p:sp>
    </p:spTree>
    <p:extLst>
      <p:ext uri="{BB962C8B-B14F-4D97-AF65-F5344CB8AC3E}">
        <p14:creationId xmlns:p14="http://schemas.microsoft.com/office/powerpoint/2010/main" val="6832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Summary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C28E2B-3E67-4B02-AFB2-31D9D96859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083" r="27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0035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cap="none" dirty="0"/>
              <a:t>6. Congratulations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DA8064-FE1A-459F-879A-7D515A77A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receive a Certificate of Completion for Ethics Training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7E6EF54-917A-486F-A92C-855D76AD21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731" r="187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1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FD2133-BC23-492A-A99B-5D049116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214" y="3015686"/>
            <a:ext cx="5188475" cy="826628"/>
          </a:xfrm>
        </p:spPr>
        <p:txBody>
          <a:bodyPr>
            <a:scene3d>
              <a:camera prst="orthographicFront"/>
              <a:lightRig rig="threePt" dir="t"/>
            </a:scene3d>
            <a:sp3d>
              <a:bevelT w="50800"/>
            </a:sp3d>
          </a:bodyPr>
          <a:lstStyle/>
          <a:p>
            <a:r>
              <a:rPr lang="en-US" i="1" cap="none" dirty="0"/>
              <a:t>Thank You y</a:t>
            </a:r>
            <a:br>
              <a:rPr lang="en-US" i="1" cap="none" dirty="0"/>
            </a:br>
            <a:r>
              <a:rPr lang="en-US" i="1" cap="none" dirty="0"/>
              <a:t>Gracias!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669E885-766D-402E-A5F2-1E4C83154F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476" r="3476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227678C-768F-44A5-BED8-CBC45ED80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6100" y="4475898"/>
            <a:ext cx="4092554" cy="503167"/>
          </a:xfrm>
        </p:spPr>
        <p:txBody>
          <a:bodyPr/>
          <a:lstStyle/>
          <a:p>
            <a:r>
              <a:rPr lang="en-US" dirty="0"/>
              <a:t>CITYOFLAJOYA.COM</a:t>
            </a:r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Ethics Ordinance 2021-06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7DAAC05-910A-4F7D-9064-9423D23326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081" r="9081"/>
          <a:stretch>
            <a:fillRect/>
          </a:stretch>
        </p:blipFill>
        <p:spPr/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7145332-9973-46CA-A95E-425C237DE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187807"/>
              </p:ext>
            </p:extLst>
          </p:nvPr>
        </p:nvGraphicFramePr>
        <p:xfrm>
          <a:off x="621101" y="1825625"/>
          <a:ext cx="4313209" cy="4408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2592">
                  <a:extLst>
                    <a:ext uri="{9D8B030D-6E8A-4147-A177-3AD203B41FA5}">
                      <a16:colId xmlns:a16="http://schemas.microsoft.com/office/drawing/2014/main" val="3674006316"/>
                    </a:ext>
                  </a:extLst>
                </a:gridCol>
                <a:gridCol w="2048875">
                  <a:extLst>
                    <a:ext uri="{9D8B030D-6E8A-4147-A177-3AD203B41FA5}">
                      <a16:colId xmlns:a16="http://schemas.microsoft.com/office/drawing/2014/main" val="1192165073"/>
                    </a:ext>
                  </a:extLst>
                </a:gridCol>
                <a:gridCol w="731742">
                  <a:extLst>
                    <a:ext uri="{9D8B030D-6E8A-4147-A177-3AD203B41FA5}">
                      <a16:colId xmlns:a16="http://schemas.microsoft.com/office/drawing/2014/main" val="729999975"/>
                    </a:ext>
                  </a:extLst>
                </a:gridCol>
              </a:tblGrid>
              <a:tr h="1609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Individuals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Ethics Training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Hours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extLst>
                  <a:ext uri="{0D108BD9-81ED-4DB2-BD59-A6C34878D82A}">
                    <a16:rowId xmlns:a16="http://schemas.microsoft.com/office/drawing/2014/main" val="266702314"/>
                  </a:ext>
                </a:extLst>
              </a:tr>
              <a:tr h="11766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Elected Officials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Texas Statutes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Municipal Charter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Personnel Policies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Purchasing Policies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extLst>
                  <a:ext uri="{0D108BD9-81ED-4DB2-BD59-A6C34878D82A}">
                    <a16:rowId xmlns:a16="http://schemas.microsoft.com/office/drawing/2014/main" val="1439305559"/>
                  </a:ext>
                </a:extLst>
              </a:tr>
              <a:tr h="11766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Appointed Officials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Texas Statutes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Municipal Charter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Personnel Policies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Purchasing Policies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extLst>
                  <a:ext uri="{0D108BD9-81ED-4DB2-BD59-A6C34878D82A}">
                    <a16:rowId xmlns:a16="http://schemas.microsoft.com/office/drawing/2014/main" val="837346032"/>
                  </a:ext>
                </a:extLst>
              </a:tr>
              <a:tr h="499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Board Members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Texas Statutes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Municipal Charter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extLst>
                  <a:ext uri="{0D108BD9-81ED-4DB2-BD59-A6C34878D82A}">
                    <a16:rowId xmlns:a16="http://schemas.microsoft.com/office/drawing/2014/main" val="4122517331"/>
                  </a:ext>
                </a:extLst>
              </a:tr>
              <a:tr h="668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Employees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Municipal Charter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Personnel Policies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extLst>
                  <a:ext uri="{0D108BD9-81ED-4DB2-BD59-A6C34878D82A}">
                    <a16:rowId xmlns:a16="http://schemas.microsoft.com/office/drawing/2014/main" val="1125331551"/>
                  </a:ext>
                </a:extLst>
              </a:tr>
              <a:tr h="668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Volunteers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Municipal Charter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effectLst/>
                        </a:rPr>
                        <a:t>Personnel Policies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17" marR="59317" marT="0" marB="0"/>
                </a:tc>
                <a:extLst>
                  <a:ext uri="{0D108BD9-81ED-4DB2-BD59-A6C34878D82A}">
                    <a16:rowId xmlns:a16="http://schemas.microsoft.com/office/drawing/2014/main" val="1229456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79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cap="none" dirty="0"/>
              <a:t>2. Texas Statutes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DA8064-FE1A-459F-879A-7D515A77A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Roberto Jackson, City Attorney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CB2979B-0B55-42A6-988A-D2B926820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949" r="119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64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2. Texas Statutes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Introduction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Anti-Bribery Statement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Bribery &amp; Corrupt Influence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Abuse of Office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Nepotism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Conflicts of Interest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Disclosure of Relationships with Government Officials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Texas Whistleblower Act</a:t>
            </a:r>
          </a:p>
          <a:p>
            <a:pPr marL="0" indent="0">
              <a:buNone/>
            </a:pPr>
            <a:r>
              <a:rPr lang="en-US" sz="18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E445764-40B6-43A6-93C4-C516D8B98B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875" r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1541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ontoso v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ontoso v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8997677_Rose suite presentation_AAS_v4" id="{97C8BA14-D802-4795-89C7-EAA620DD846B}" vid="{D162D178-FB75-4B8B-B67A-CA51C6DCA1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5D9C8E3-B635-4963-8B68-3FC691872B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4996C2-A795-46F9-93BE-0C463FDCD1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72F8CF-3688-4B14-A13A-EB7FF46D2F47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purl.org/dc/elements/1.1/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Rose suite presentation</Template>
  <TotalTime>0</TotalTime>
  <Words>2027</Words>
  <Application>Microsoft Office PowerPoint</Application>
  <PresentationFormat>Widescreen</PresentationFormat>
  <Paragraphs>577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Corbel</vt:lpstr>
      <vt:lpstr>Symbol</vt:lpstr>
      <vt:lpstr>Times New Roman</vt:lpstr>
      <vt:lpstr>Office Theme</vt:lpstr>
      <vt:lpstr>Ethics Training 2022</vt:lpstr>
      <vt:lpstr>La Joya City Council</vt:lpstr>
      <vt:lpstr>Department Directors </vt:lpstr>
      <vt:lpstr>Contents </vt:lpstr>
      <vt:lpstr>1. Introduction</vt:lpstr>
      <vt:lpstr>Ethics Ordinance 2021-06 </vt:lpstr>
      <vt:lpstr>Ethics Ordinance 2021-06 </vt:lpstr>
      <vt:lpstr>2. Texas Statutes</vt:lpstr>
      <vt:lpstr>2. Texas Statutes </vt:lpstr>
      <vt:lpstr>A. Anti-Bribery Statement </vt:lpstr>
      <vt:lpstr>B. Bribery &amp; Corrupt Influence </vt:lpstr>
      <vt:lpstr>C. Abuse of Office </vt:lpstr>
      <vt:lpstr>D. Nepotism </vt:lpstr>
      <vt:lpstr>E. Conflicts of Interest </vt:lpstr>
      <vt:lpstr>E. Conflicts of Interest </vt:lpstr>
      <vt:lpstr>E. Conflicts of Interest </vt:lpstr>
      <vt:lpstr>G. Texas Whistleblower Act </vt:lpstr>
      <vt:lpstr>Summary </vt:lpstr>
      <vt:lpstr>3. Municipal Charter</vt:lpstr>
      <vt:lpstr>3. Municipal Charter </vt:lpstr>
      <vt:lpstr>3. Municipal Charter: Art 1 </vt:lpstr>
      <vt:lpstr>3. Municipal Charter: Art 2 </vt:lpstr>
      <vt:lpstr>3. Municipal Charter: Art 3 </vt:lpstr>
      <vt:lpstr>3. Municipal Charter: Art 3 </vt:lpstr>
      <vt:lpstr>3. Municipal Charter: Art 4 </vt:lpstr>
      <vt:lpstr>3. Municipal Charter: Art 5 </vt:lpstr>
      <vt:lpstr>3. Municipal Charter: Art 5 </vt:lpstr>
      <vt:lpstr>3. Municipal Charter: Art 6 </vt:lpstr>
      <vt:lpstr>3. Municipal Charter: Art 7 </vt:lpstr>
      <vt:lpstr>3. Municipal Charter: Art 8 </vt:lpstr>
      <vt:lpstr>3. Municipal Charter: Art 9 </vt:lpstr>
      <vt:lpstr>Summary </vt:lpstr>
      <vt:lpstr>4. Personnel Policies</vt:lpstr>
      <vt:lpstr>4. Personnel Policies </vt:lpstr>
      <vt:lpstr>100. Employment </vt:lpstr>
      <vt:lpstr>100. Employment </vt:lpstr>
      <vt:lpstr>200. Employment Status &amp; Records </vt:lpstr>
      <vt:lpstr>300. Employee Benefit Programs </vt:lpstr>
      <vt:lpstr>400. Time Keeping/Payroll </vt:lpstr>
      <vt:lpstr>500. Work Conditions &amp; Hours </vt:lpstr>
      <vt:lpstr>500. Work Conditions &amp; Hours </vt:lpstr>
      <vt:lpstr>600. Leave of Absence </vt:lpstr>
      <vt:lpstr>700. Employee Conduct &amp; Disciplinary Action </vt:lpstr>
      <vt:lpstr>700. Employee Conduct &amp; Disciplinary Action </vt:lpstr>
      <vt:lpstr>Summary </vt:lpstr>
      <vt:lpstr>5. Purchasing Policies</vt:lpstr>
      <vt:lpstr>5. Purchasing Policies </vt:lpstr>
      <vt:lpstr>A. State Laws </vt:lpstr>
      <vt:lpstr>B. Local Laws </vt:lpstr>
      <vt:lpstr>B. Local Laws:  Purchasing Manual  </vt:lpstr>
      <vt:lpstr>B. Local Laws:  Purchasing Manual  </vt:lpstr>
      <vt:lpstr>B. Local Laws:  Purchasing Manual  </vt:lpstr>
      <vt:lpstr>B. Local Laws:  Purchasing Manual  </vt:lpstr>
      <vt:lpstr>B. Local Laws:  Purchasing Manual  </vt:lpstr>
      <vt:lpstr>B. Local Laws:  Purchasing Manual  </vt:lpstr>
      <vt:lpstr>B. Local Laws:  Purchasing Manual  </vt:lpstr>
      <vt:lpstr>B. Local Laws:  Purchasing Manual  </vt:lpstr>
      <vt:lpstr>B. Local Laws:  Purchasing Manual  </vt:lpstr>
      <vt:lpstr>B. Local Laws:  Purchasing Manual  </vt:lpstr>
      <vt:lpstr>Summary </vt:lpstr>
      <vt:lpstr>6. Congratulations</vt:lpstr>
      <vt:lpstr>Thank You y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2021-12-21T20:11:52Z</dcterms:created>
  <dcterms:modified xsi:type="dcterms:W3CDTF">2022-03-17T16:09:30Z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